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42" r:id="rId12"/>
    <p:sldId id="2147376622" r:id="rId13"/>
    <p:sldId id="2147376625" r:id="rId14"/>
    <p:sldId id="2147376604" r:id="rId15"/>
    <p:sldId id="2147376643" r:id="rId16"/>
    <p:sldId id="2147376655" r:id="rId17"/>
    <p:sldId id="2147376644" r:id="rId18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2FF"/>
    <a:srgbClr val="A0CDFF"/>
    <a:srgbClr val="D09E00"/>
    <a:srgbClr val="F66400"/>
    <a:srgbClr val="FF944D"/>
    <a:srgbClr val="0000FF"/>
    <a:srgbClr val="002855"/>
    <a:srgbClr val="2998FE"/>
    <a:srgbClr val="2898FE"/>
    <a:srgbClr val="16D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79335" autoAdjust="0"/>
  </p:normalViewPr>
  <p:slideViewPr>
    <p:cSldViewPr snapToGrid="0" snapToObjects="1">
      <p:cViewPr varScale="1">
        <p:scale>
          <a:sx n="120" d="100"/>
          <a:sy n="120" d="100"/>
        </p:scale>
        <p:origin x="157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  <pc:docChgLst>
    <pc:chgData name="鄭 東洋(cheng tungyang)/ADT/雲林・製１・生產推進" userId="a745d7a6-311a-4c35-8004-dafd1272a433" providerId="ADAL" clId="{EC2B7B10-EB34-4671-9000-E7E39BBB46EB}"/>
    <pc:docChg chg="modSld sldOrd">
      <pc:chgData name="鄭 東洋(cheng tungyang)/ADT/雲林・製１・生產推進" userId="a745d7a6-311a-4c35-8004-dafd1272a433" providerId="ADAL" clId="{EC2B7B10-EB34-4671-9000-E7E39BBB46EB}" dt="2024-09-26T08:32:38.241" v="10" actId="1076"/>
      <pc:docMkLst>
        <pc:docMk/>
      </pc:docMkLst>
      <pc:sldChg chg="ord">
        <pc:chgData name="鄭 東洋(cheng tungyang)/ADT/雲林・製１・生產推進" userId="a745d7a6-311a-4c35-8004-dafd1272a433" providerId="ADAL" clId="{EC2B7B10-EB34-4671-9000-E7E39BBB46EB}" dt="2024-09-26T08:12:13.326" v="1"/>
        <pc:sldMkLst>
          <pc:docMk/>
          <pc:sldMk cId="3496065457" sldId="2147376604"/>
        </pc:sldMkLst>
      </pc:sldChg>
      <pc:sldChg chg="modSp mod">
        <pc:chgData name="鄭 東洋(cheng tungyang)/ADT/雲林・製１・生產推進" userId="a745d7a6-311a-4c35-8004-dafd1272a433" providerId="ADAL" clId="{EC2B7B10-EB34-4671-9000-E7E39BBB46EB}" dt="2024-09-26T08:32:38.241" v="10" actId="1076"/>
        <pc:sldMkLst>
          <pc:docMk/>
          <pc:sldMk cId="108514252" sldId="2147376644"/>
        </pc:sldMkLst>
        <pc:picChg chg="mod">
          <ac:chgData name="鄭 東洋(cheng tungyang)/ADT/雲林・製１・生產推進" userId="a745d7a6-311a-4c35-8004-dafd1272a433" providerId="ADAL" clId="{EC2B7B10-EB34-4671-9000-E7E39BBB46EB}" dt="2024-09-26T08:32:38.241" v="10" actId="1076"/>
          <ac:picMkLst>
            <pc:docMk/>
            <pc:sldMk cId="108514252" sldId="2147376644"/>
            <ac:picMk id="8" creationId="{6BEB8887-CADD-85B7-D36C-E4730112F7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想要依數據進行決策</a:t>
            </a:r>
            <a:r>
              <a:rPr lang="en-US" altLang="zh-TW" dirty="0"/>
              <a:t>,</a:t>
            </a:r>
            <a:r>
              <a:rPr lang="zh-TW" altLang="en-US" dirty="0"/>
              <a:t>需要讓數據可以一目了然</a:t>
            </a:r>
            <a:r>
              <a:rPr lang="en-US" altLang="zh-TW" dirty="0"/>
              <a:t>,</a:t>
            </a:r>
            <a:r>
              <a:rPr lang="zh-TW" altLang="en-US" dirty="0"/>
              <a:t>容易進行判斷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須將數據轉化成即時可視的圖表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 將所收集到數據逐一檢討呈現方式</a:t>
            </a:r>
            <a:r>
              <a:rPr lang="en-US" altLang="zh-TW" dirty="0"/>
              <a:t>,</a:t>
            </a:r>
            <a:r>
              <a:rPr lang="zh-TW" altLang="en-US" dirty="0"/>
              <a:t>並於需要進行管制的重要參數</a:t>
            </a:r>
            <a:r>
              <a:rPr lang="en-US" altLang="zh-TW" dirty="0"/>
              <a:t>,</a:t>
            </a:r>
            <a:r>
              <a:rPr lang="zh-TW" altLang="en-US" dirty="0"/>
              <a:t>設定出管制值</a:t>
            </a:r>
            <a:endParaRPr lang="en-US" altLang="zh-TW" dirty="0"/>
          </a:p>
          <a:p>
            <a:r>
              <a:rPr lang="zh-TW" altLang="en-US" dirty="0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本說明素板製造流程</a:t>
            </a:r>
            <a:r>
              <a:rPr lang="en-US" altLang="zh-TW" dirty="0"/>
              <a:t>,</a:t>
            </a:r>
            <a:r>
              <a:rPr lang="zh-TW" altLang="en-US" dirty="0"/>
              <a:t>各區域簡要說明</a:t>
            </a:r>
            <a:endParaRPr lang="en-US" altLang="zh-TW" dirty="0"/>
          </a:p>
          <a:p>
            <a:r>
              <a:rPr lang="zh-TW" altLang="en-US" dirty="0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我們希望從協助解決現場困擾開始</a:t>
            </a:r>
            <a:endParaRPr lang="en-US" altLang="zh-TW" dirty="0"/>
          </a:p>
          <a:p>
            <a:r>
              <a:rPr lang="zh-TW" altLang="en-US" dirty="0"/>
              <a:t>目前現場困擾的是</a:t>
            </a:r>
            <a:endParaRPr lang="en-US" altLang="zh-TW" dirty="0"/>
          </a:p>
          <a:p>
            <a:r>
              <a:rPr lang="zh-TW" altLang="en-US" dirty="0"/>
              <a:t>窯的生產操作需要由後段經查設備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r>
              <a:rPr lang="zh-TW" altLang="en-US" dirty="0"/>
              <a:t>然後</a:t>
            </a:r>
            <a:r>
              <a:rPr lang="en-US" altLang="zh-TW" dirty="0"/>
              <a:t>,</a:t>
            </a:r>
            <a:r>
              <a:rPr lang="zh-TW" altLang="en-US" dirty="0"/>
              <a:t>當發生破裂時所需要投入的人力時間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素板生產從原料</a:t>
            </a:r>
            <a:r>
              <a:rPr lang="en-US" altLang="zh-TW" dirty="0"/>
              <a:t>/</a:t>
            </a:r>
            <a:r>
              <a:rPr lang="zh-TW" altLang="en-US" dirty="0"/>
              <a:t>窯</a:t>
            </a:r>
            <a:r>
              <a:rPr lang="en-US" altLang="zh-TW" dirty="0"/>
              <a:t>/HOT</a:t>
            </a:r>
            <a:r>
              <a:rPr lang="zh-TW" altLang="en-US" dirty="0"/>
              <a:t>段到</a:t>
            </a:r>
            <a:r>
              <a:rPr lang="en-US" altLang="zh-TW" dirty="0"/>
              <a:t>COLD</a:t>
            </a:r>
            <a:r>
              <a:rPr lang="zh-TW" altLang="en-US" dirty="0"/>
              <a:t>段</a:t>
            </a:r>
            <a:r>
              <a:rPr lang="en-US" altLang="zh-TW" dirty="0"/>
              <a:t>,</a:t>
            </a:r>
            <a:r>
              <a:rPr lang="zh-TW" altLang="en-US" dirty="0"/>
              <a:t>生產相關資訊分散在各系統中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內部進行討論將所需要的情報列出</a:t>
            </a:r>
            <a:r>
              <a:rPr lang="en-US" altLang="zh-TW" dirty="0"/>
              <a:t>,</a:t>
            </a:r>
            <a:r>
              <a:rPr lang="zh-TW" altLang="en-US" dirty="0"/>
              <a:t>並進行數據收集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12" Type="http://schemas.microsoft.com/office/2007/relationships/hdphoto" Target="../media/hdphoto1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1.wdp"/><Relationship Id="rId4" Type="http://schemas.microsoft.com/office/2007/relationships/hdphoto" Target="../media/hdphoto4.wdp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58.png"/><Relationship Id="rId4" Type="http://schemas.microsoft.com/office/2007/relationships/hdphoto" Target="../media/hdphoto13.wdp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47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57020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即時情報的收集及可視化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748426" y="4562461"/>
            <a:ext cx="36471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提前預知，降低對於未知的恐懼；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70763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591821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+mj-ea"/>
                  <a:ea typeface="+mj-ea"/>
                </a:rPr>
                <a:t>Bath</a:t>
              </a:r>
              <a:r>
                <a:rPr lang="zh-TW" altLang="en-US" sz="1600" b="1" dirty="0"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latin typeface="+mj-ea"/>
                  <a:ea typeface="+mj-ea"/>
                </a:rPr>
                <a:t>Exit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切折設備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 dirty="0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3" name="平行四邊形 212">
            <a:extLst>
              <a:ext uri="{FF2B5EF4-FFF2-40B4-BE49-F238E27FC236}">
                <a16:creationId xmlns:a16="http://schemas.microsoft.com/office/drawing/2014/main" id="{08A41AEC-BDB4-4801-8ACF-2185B8C13EA2}"/>
              </a:ext>
            </a:extLst>
          </p:cNvPr>
          <p:cNvSpPr>
            <a:spLocks/>
          </p:cNvSpPr>
          <p:nvPr/>
        </p:nvSpPr>
        <p:spPr>
          <a:xfrm>
            <a:off x="-33646" y="3062338"/>
            <a:ext cx="4507786" cy="1351898"/>
          </a:xfrm>
          <a:prstGeom prst="parallelogram">
            <a:avLst>
              <a:gd name="adj" fmla="val 91648"/>
            </a:avLst>
          </a:prstGeom>
          <a:solidFill>
            <a:srgbClr val="FF66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4" name="平行四邊形 213">
            <a:extLst>
              <a:ext uri="{FF2B5EF4-FFF2-40B4-BE49-F238E27FC236}">
                <a16:creationId xmlns:a16="http://schemas.microsoft.com/office/drawing/2014/main" id="{28191E5A-D0C5-84E0-5B3A-E76DFFD1B7E2}"/>
              </a:ext>
            </a:extLst>
          </p:cNvPr>
          <p:cNvSpPr>
            <a:spLocks/>
          </p:cNvSpPr>
          <p:nvPr/>
        </p:nvSpPr>
        <p:spPr>
          <a:xfrm>
            <a:off x="3894290" y="3061870"/>
            <a:ext cx="5798316" cy="1351898"/>
          </a:xfrm>
          <a:prstGeom prst="parallelogram">
            <a:avLst>
              <a:gd name="adj" fmla="val 91648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799074" y="3110917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855235" y="3056495"/>
            <a:ext cx="340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      發生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會造成產能大幅下降，並會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造成品質異常，有長時間步留率低下的狀況。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56041" y="3589258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932602" y="3525717"/>
            <a:ext cx="2945314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418506" y="3527860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      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 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溫度、設備：進行溫度管理及設備定期保養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異物、巨大泡：異物可從</a:t>
            </a:r>
            <a:r>
              <a:rPr lang="en-US" altLang="zh-TW" sz="1200" b="1" dirty="0">
                <a:latin typeface="+mj-ea"/>
                <a:ea typeface="+mj-ea"/>
              </a:rPr>
              <a:t>HOT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camera</a:t>
            </a:r>
            <a:r>
              <a:rPr lang="zh-TW" altLang="en-US" sz="1200" b="1" dirty="0">
                <a:latin typeface="+mj-ea"/>
                <a:ea typeface="+mj-ea"/>
              </a:rPr>
              <a:t>監視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                    </a:t>
            </a:r>
            <a:r>
              <a:rPr lang="zh-TW" altLang="en-US" sz="12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latin typeface="+mj-ea"/>
                <a:ea typeface="+mj-ea"/>
              </a:rPr>
              <a:t>卻有著</a:t>
            </a:r>
            <a:r>
              <a:rPr lang="zh-TW" altLang="en-US" sz="12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727010" y="3110917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783171" y="3056495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      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薄板生產中，破裂多發的狀況，人員持續進行</a:t>
            </a:r>
            <a:r>
              <a:rPr lang="ja-JP" altLang="en-US" sz="1200" b="1" dirty="0">
                <a:latin typeface="+mj-ea"/>
                <a:ea typeface="+mj-ea"/>
              </a:rPr>
              <a:t>キズ</a:t>
            </a:r>
            <a:r>
              <a:rPr lang="zh-TW" altLang="en-US" sz="1200" b="1" dirty="0">
                <a:latin typeface="+mj-ea"/>
                <a:ea typeface="+mj-ea"/>
              </a:rPr>
              <a:t>的臨檢，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容易造成人員過勞，甚至見逃之情事。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119437" y="3760710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179822" y="3725897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      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設備：確實依造制定好的 設備管理 規範進行對應。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板質：無法有準確的判斷，只能利用經驗判斷</a:t>
            </a:r>
            <a:endParaRPr lang="en-US" altLang="zh-TW" sz="1200" b="1" dirty="0"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663554" y="3699528"/>
            <a:ext cx="426265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4F79D0-5402-C8FB-AD48-8DD0D9B3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572" y="0"/>
            <a:ext cx="5642659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85B656-6A00-F6D6-425F-625AE666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628" y="0"/>
            <a:ext cx="5670342" cy="5143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28C739-1961-7940-2076-90F8B807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1027" y="242536"/>
            <a:ext cx="3886742" cy="2762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06326D-70DE-DE0B-C6AD-DD590C995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170" y="156799"/>
            <a:ext cx="4067743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3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33" y="2571750"/>
            <a:ext cx="2526488" cy="18242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/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/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/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/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/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/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/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/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/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/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/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/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/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/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/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/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/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/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/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/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/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/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/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/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/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/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/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41686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785631" y="452302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 dirty="0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工具，提高數據、情報的有效性，並降低生產破裂的風險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9875" y="908706"/>
            <a:ext cx="8580503" cy="3438442"/>
            <a:chOff x="269875" y="908706"/>
            <a:chExt cx="8580503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9875" y="1530603"/>
              <a:ext cx="2319059" cy="400110"/>
              <a:chOff x="269875" y="1530603"/>
              <a:chExt cx="2319059" cy="400110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9875" y="1738971"/>
                <a:ext cx="2319059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6075" y="1530603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生產數據過於分散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37615" y="1561642"/>
              <a:ext cx="2016736" cy="707886"/>
              <a:chOff x="6637615" y="1561642"/>
              <a:chExt cx="2016736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69153" y="1770960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37615" y="2096068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46821" y="1561642"/>
                <a:ext cx="17235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品質情報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無法立即掌握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生產中破裂的恐懼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776346" y="827993"/>
            <a:ext cx="7949633" cy="3754747"/>
            <a:chOff x="776346" y="857973"/>
            <a:chExt cx="7949633" cy="375474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5196" y="2275742"/>
              <a:ext cx="1805662" cy="115915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776346" y="1088584"/>
              <a:ext cx="1269848" cy="1422459"/>
              <a:chOff x="470855" y="1356937"/>
              <a:chExt cx="1269848" cy="1422459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470855" y="2471619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298031" y="1033435"/>
              <a:ext cx="1947329" cy="1400920"/>
              <a:chOff x="1879195" y="667340"/>
              <a:chExt cx="1947329" cy="1400920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635170" y="876906"/>
                <a:ext cx="1191354" cy="1191354"/>
                <a:chOff x="2463499" y="920094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463499" y="92009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519176" y="97577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1879195" y="667340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023679" y="3193043"/>
              <a:ext cx="1482350" cy="1419677"/>
              <a:chOff x="508903" y="3042684"/>
              <a:chExt cx="1482350" cy="1419677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3042684"/>
                <a:ext cx="1191354" cy="1191354"/>
                <a:chOff x="1027789" y="2870662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70662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92633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508903" y="4154584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463223" cy="1415375"/>
              <a:chOff x="6863724" y="3221067"/>
              <a:chExt cx="1463223" cy="1415375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424136" y="4328665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52665" y="1088052"/>
              <a:ext cx="1673314" cy="1434084"/>
              <a:chOff x="7566764" y="1825010"/>
              <a:chExt cx="1673314" cy="1434084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66764" y="1825010"/>
                <a:ext cx="1191354" cy="1191354"/>
                <a:chOff x="7566764" y="1825010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66764" y="1825010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22441" y="1880687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978193" y="2951317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593478" y="857973"/>
              <a:ext cx="1799642" cy="1406152"/>
              <a:chOff x="4672348" y="1248213"/>
              <a:chExt cx="1799642" cy="1406152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280636" y="1248213"/>
                <a:ext cx="1191354" cy="1191354"/>
                <a:chOff x="6418792" y="844603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418792" y="844603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474469" y="90225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4672348" y="234658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4ED1A7-34EF-E4EB-9F3F-2DB4E2DC8D36}"/>
              </a:ext>
            </a:extLst>
          </p:cNvPr>
          <p:cNvSpPr txBox="1"/>
          <p:nvPr/>
        </p:nvSpPr>
        <p:spPr>
          <a:xfrm>
            <a:off x="198808" y="1060965"/>
            <a:ext cx="7452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的理解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06f40e22-4ae5-471f-aba9-697f7019d031"/>
    <ds:schemaRef ds:uri="http://schemas.openxmlformats.org/package/2006/metadata/core-properties"/>
    <ds:schemaRef ds:uri="efc91a35-95dc-44c3-b5f8-3a0d4559390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9797</TotalTime>
  <Words>1575</Words>
  <Application>Microsoft Office PowerPoint</Application>
  <PresentationFormat>如螢幕大小 (16:9)</PresentationFormat>
  <Paragraphs>241</Paragraphs>
  <Slides>14</Slides>
  <Notes>12</Notes>
  <HiddenSlides>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Meiryo UI</vt:lpstr>
      <vt:lpstr>Microsoft YaHei</vt:lpstr>
      <vt:lpstr>Yu Gothic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412</cp:revision>
  <dcterms:created xsi:type="dcterms:W3CDTF">2018-06-22T07:01:47Z</dcterms:created>
  <dcterms:modified xsi:type="dcterms:W3CDTF">2024-09-26T09:41:14Z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